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notesMasterIdLst>
    <p:notesMasterId r:id="rId27"/>
  </p:notesMasterIdLst>
  <p:handoutMasterIdLst>
    <p:handoutMasterId r:id="rId28"/>
  </p:handoutMasterIdLst>
  <p:sldIdLst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9" r:id="rId26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45ABE-F5E4-424C-AFE8-EEEAD2EB00C6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A71A9-0AE1-4E5D-85D9-0019906983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1221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3A20C-D480-44E8-92D9-240B79EE708C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2A40DD-1141-46CA-A6F6-8F32378C78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104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87E15-6264-4845-BD59-57F79444C838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963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87E15-6264-4845-BD59-57F79444C838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600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2A40DD-1141-46CA-A6F6-8F32378C78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625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889" y="2514601"/>
            <a:ext cx="880060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889" y="4777381"/>
            <a:ext cx="880060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51921-7BE5-4064-9DB2-C8FCF17A8E9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42292" y="4321159"/>
            <a:ext cx="1860631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64445" y="4529542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713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602" y="624110"/>
            <a:ext cx="87855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888" y="2133600"/>
            <a:ext cx="8789313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FFBF-89C1-4C72-91A8-2BD3472A9A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96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2074562"/>
            <a:ext cx="8789313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3581400"/>
            <a:ext cx="8789313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E13F-8077-454B-88EC-A927ECE62EE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78" y="3166528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41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62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889" y="2136707"/>
            <a:ext cx="4263375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6410" y="2136707"/>
            <a:ext cx="426279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54000-466C-48E9-8FE5-2122764BC84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787784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069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0469" y="2226626"/>
            <a:ext cx="38327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887" y="2802889"/>
            <a:ext cx="4263376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1540" y="2223398"/>
            <a:ext cx="383098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11620" y="2799661"/>
            <a:ext cx="4260907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CAC71-A287-4D69-99E3-F4DF7C2F24E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787784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31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600" y="624110"/>
            <a:ext cx="87856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C1956-9BE2-4EB2-BC9E-7DD63FFC2EF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33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0F6EE-41C6-4408-A7A5-E7414A5EB4B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43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7" y="446088"/>
            <a:ext cx="3506112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4659" y="446090"/>
            <a:ext cx="5054541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7" y="1598613"/>
            <a:ext cx="3506112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ED9A-85CF-4646-BCAE-419D23A9764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34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4800600"/>
            <a:ext cx="8789313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888" y="634965"/>
            <a:ext cx="8789313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8" y="5367338"/>
            <a:ext cx="8789313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2ACFB-88DA-447C-84A4-B5B125C0E09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712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609600"/>
            <a:ext cx="8789313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4354046"/>
            <a:ext cx="8789313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8EA6-865C-4D20-AFF7-AA592ECE6D2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3166528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41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421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7498" y="609600"/>
            <a:ext cx="814611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21296" y="3505200"/>
            <a:ext cx="7538517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4354046"/>
            <a:ext cx="8789313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C5D8-4FF1-473C-94E5-FDAFF652AD7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78" y="3166528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41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11089" y="648005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2711" y="290530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580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2438402"/>
            <a:ext cx="8789313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8" y="5181600"/>
            <a:ext cx="878931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B59CF-DC73-41DC-8D21-8291F971696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957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917498" y="609600"/>
            <a:ext cx="814611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887" y="4343400"/>
            <a:ext cx="8917723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7" y="5181600"/>
            <a:ext cx="891772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30C6-0AD7-4973-BFFD-B74D94941D8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411089" y="648005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92711" y="290530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92593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627407"/>
            <a:ext cx="8789312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888" y="4343400"/>
            <a:ext cx="8789313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8" y="5181600"/>
            <a:ext cx="878931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47A0C-377E-49AD-A99B-EEDBA4C9375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681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436A-81E9-473E-B727-F3BC2EF1AC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170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71380" y="627407"/>
            <a:ext cx="2208176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888" y="627407"/>
            <a:ext cx="6288464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23EB0-CF56-4FA4-97B2-80BBD9C7FE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515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25BFA-46C8-4C30-AAFA-0FF4A70C666F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1812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27C13-7204-4679-9C16-A4169FDFC788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9450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90633-9136-4960-9188-485B0CA3D367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95870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C8F47C-ED8F-49CA-B068-9384BD313CDB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3048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9397EB-DB10-40C1-9547-A82BCF0F9A69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33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05C69-93FA-47DE-AE48-36DB594B9581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059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3265A-2386-4D60-9A7C-164034357EDE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9895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FD060-15A6-4258-B1CC-83766EC02534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6834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PT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B538A-33AB-4136-878A-C467387C2312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5449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334A69-3E74-407F-8B06-4F8564F7E463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9264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67DAD-0ECE-44AE-9FD4-D7F91580356B}" type="slidenum">
              <a:rPr lang="pt-BR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1470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26416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7228" y="285"/>
            <a:ext cx="2603029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24384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3600" y="624110"/>
            <a:ext cx="87856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2133600"/>
            <a:ext cx="8789313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3200" y="6135090"/>
            <a:ext cx="102184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B35A4-EB36-47B6-ACC0-3EFF0377A14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3/13/2018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887" y="6135810"/>
            <a:ext cx="76219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681637" y="787784"/>
            <a:ext cx="779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7B15F24-80B4-4896-9120-E4BB21D381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91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125CE6-A202-4FE5-8D1D-AF1CFA183579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103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3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SelectContracts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hyperlink" Target="https://www.facebook.com/selectcarcontract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linkedin.com/company/select-contracts" TargetMode="External"/><Relationship Id="rId5" Type="http://schemas.openxmlformats.org/officeDocument/2006/relationships/image" Target="../media/image35.png"/><Relationship Id="rId4" Type="http://schemas.openxmlformats.org/officeDocument/2006/relationships/hyperlink" Target="https://plus.google.com/+selectcontracts/posts" TargetMode="External"/><Relationship Id="rId9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6904" y="678484"/>
            <a:ext cx="79943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13117" y="1208095"/>
            <a:ext cx="7841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1864" y="1953149"/>
            <a:ext cx="2514942" cy="22005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7649" y="4437113"/>
            <a:ext cx="66577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</a:p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ĐINH TRẦN PHƯƠNG THẢO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65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26184" y="2132856"/>
            <a:ext cx="8282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AMERICAN ENGLISH FILE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96335" y="3412887"/>
            <a:ext cx="905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</a:t>
            </a:r>
            <a:r>
              <a:rPr lang="en-US" sz="4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PLANS AND DREAMS</a:t>
            </a:r>
            <a:endParaRPr lang="en-US" sz="4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>
                <a:solidFill>
                  <a:prstClr val="white"/>
                </a:solidFill>
              </a:rPr>
              <a:pPr/>
              <a:t>2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560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>
                <a:solidFill>
                  <a:srgbClr val="000000"/>
                </a:solidFill>
              </a:rPr>
              <a:t>Relative Clause</a:t>
            </a:r>
          </a:p>
        </p:txBody>
      </p:sp>
      <p:pic>
        <p:nvPicPr>
          <p:cNvPr id="4101" name="Picture 5" descr="MCj040426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4652963"/>
            <a:ext cx="15494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MCj0082283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4581526"/>
            <a:ext cx="1871662" cy="165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1579613" y="1700213"/>
            <a:ext cx="4227464" cy="771630"/>
          </a:xfrm>
          <a:prstGeom prst="wedgeRoundRectCallout">
            <a:avLst>
              <a:gd name="adj1" fmla="val -35472"/>
              <a:gd name="adj2" fmla="val 91912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800" dirty="0">
                <a:solidFill>
                  <a:srgbClr val="000000"/>
                </a:solidFill>
              </a:rPr>
              <a:t>The boy is my brother.</a:t>
            </a:r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 bwMode="auto">
          <a:xfrm>
            <a:off x="6026509" y="1628775"/>
            <a:ext cx="3814405" cy="1028840"/>
          </a:xfrm>
          <a:prstGeom prst="wedgeRoundRectCallout">
            <a:avLst>
              <a:gd name="adj1" fmla="val 37301"/>
              <a:gd name="adj2" fmla="val 103676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800" dirty="0">
                <a:solidFill>
                  <a:srgbClr val="000000"/>
                </a:solidFill>
              </a:rPr>
              <a:t>Which boy are you talking about?</a:t>
            </a:r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>
            <a:off x="1674254" y="2997201"/>
            <a:ext cx="4062971" cy="943734"/>
          </a:xfrm>
          <a:prstGeom prst="wedgeRoundRectCallout">
            <a:avLst>
              <a:gd name="adj1" fmla="val -39699"/>
              <a:gd name="adj2" fmla="val 81060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800" dirty="0">
                <a:solidFill>
                  <a:srgbClr val="000000"/>
                </a:solidFill>
              </a:rPr>
              <a:t>He is wearing a cap.</a:t>
            </a:r>
          </a:p>
        </p:txBody>
      </p:sp>
      <p:sp>
        <p:nvSpPr>
          <p:cNvPr id="4107" name="AutoShape 11"/>
          <p:cNvSpPr>
            <a:spLocks noChangeArrowheads="1"/>
          </p:cNvSpPr>
          <p:nvPr/>
        </p:nvSpPr>
        <p:spPr bwMode="auto">
          <a:xfrm>
            <a:off x="5535478" y="3141662"/>
            <a:ext cx="4808672" cy="1200943"/>
          </a:xfrm>
          <a:prstGeom prst="wedgeRoundRectCallout">
            <a:avLst>
              <a:gd name="adj1" fmla="val 31644"/>
              <a:gd name="adj2" fmla="val 86852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800" dirty="0">
                <a:solidFill>
                  <a:srgbClr val="000000"/>
                </a:solidFill>
              </a:rPr>
              <a:t>Oh I see! The boy </a:t>
            </a:r>
            <a:r>
              <a:rPr kumimoji="1" lang="en-US" altLang="zh-TW" sz="2800" u="sng" dirty="0">
                <a:solidFill>
                  <a:srgbClr val="000000"/>
                </a:solidFill>
              </a:rPr>
              <a:t>who is wearing a cap</a:t>
            </a:r>
            <a:r>
              <a:rPr kumimoji="1" lang="en-US" altLang="zh-TW" sz="2800" dirty="0">
                <a:solidFill>
                  <a:srgbClr val="000000"/>
                </a:solidFill>
              </a:rPr>
              <a:t> is your brother.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3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nimBg="1"/>
      <p:bldP spid="4105" grpId="0" animBg="1"/>
      <p:bldP spid="4106" grpId="0" animBg="1"/>
      <p:bldP spid="410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solidFill>
                  <a:srgbClr val="000000"/>
                </a:solidFill>
              </a:rPr>
              <a:t>Relative Clause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2589888" y="1545465"/>
            <a:ext cx="8789313" cy="4365757"/>
          </a:xfrm>
        </p:spPr>
        <p:txBody>
          <a:bodyPr/>
          <a:lstStyle/>
          <a:p>
            <a:r>
              <a:rPr lang="en-US" altLang="zh-TW" sz="2800" dirty="0">
                <a:solidFill>
                  <a:srgbClr val="000000"/>
                </a:solidFill>
                <a:effectLst/>
              </a:rPr>
              <a:t>The boy </a:t>
            </a:r>
            <a:r>
              <a:rPr lang="en-US" altLang="zh-TW" sz="2800" u="sng" dirty="0">
                <a:solidFill>
                  <a:srgbClr val="000000"/>
                </a:solidFill>
                <a:effectLst/>
              </a:rPr>
              <a:t>who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 is wearing a cap is my brother.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 flipH="1" flipV="1">
            <a:off x="3401952" y="1966193"/>
            <a:ext cx="792162" cy="1295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216275" y="3357564"/>
            <a:ext cx="38877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3200" i="1" dirty="0">
                <a:solidFill>
                  <a:srgbClr val="000000"/>
                </a:solidFill>
              </a:rPr>
              <a:t>What does it refer to?</a:t>
            </a:r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5602726">
            <a:off x="4100056" y="1791150"/>
            <a:ext cx="503238" cy="1079500"/>
          </a:xfrm>
          <a:prstGeom prst="curvedLeftArrow">
            <a:avLst>
              <a:gd name="adj1" fmla="val 42902"/>
              <a:gd name="adj2" fmla="val 85804"/>
              <a:gd name="adj3" fmla="val 33333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813217" y="4851897"/>
            <a:ext cx="941716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800" b="1" i="1" dirty="0">
                <a:solidFill>
                  <a:srgbClr val="000000"/>
                </a:solidFill>
              </a:rPr>
              <a:t>The relative pronouns (which, who, whom or that) refer to the noun (or noun phrase) before it.</a:t>
            </a:r>
          </a:p>
        </p:txBody>
      </p:sp>
      <p:pic>
        <p:nvPicPr>
          <p:cNvPr id="7177" name="Picture 9" descr="MCj0425762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087" y="3578953"/>
            <a:ext cx="974725" cy="100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8328026" y="2133601"/>
            <a:ext cx="2554622" cy="1803400"/>
          </a:xfrm>
          <a:prstGeom prst="cloudCallout">
            <a:avLst>
              <a:gd name="adj1" fmla="val -50759"/>
              <a:gd name="adj2" fmla="val 60505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b="1" dirty="0">
                <a:solidFill>
                  <a:srgbClr val="000000"/>
                </a:solidFill>
              </a:rPr>
              <a:t>Are you talking about me?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49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3" grpId="0"/>
      <p:bldP spid="7175" grpId="0" animBg="1"/>
      <p:bldP spid="7175" grpId="1" animBg="1"/>
      <p:bldP spid="71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solidFill>
                  <a:srgbClr val="000000"/>
                </a:solidFill>
              </a:rPr>
              <a:t>Relative Clause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472745" y="1541172"/>
            <a:ext cx="8564449" cy="2992192"/>
          </a:xfrm>
        </p:spPr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000000"/>
                </a:solidFill>
                <a:effectLst/>
              </a:rPr>
              <a:t>People 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 who (subject), whom (object) </a:t>
            </a:r>
          </a:p>
          <a:p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Things  which</a:t>
            </a:r>
          </a:p>
          <a:p>
            <a:endParaRPr lang="en-US" altLang="zh-TW" sz="2800" dirty="0">
              <a:solidFill>
                <a:srgbClr val="000000"/>
              </a:solidFill>
              <a:effectLst/>
              <a:sym typeface="Wingdings" panose="05000000000000000000" pitchFamily="2" charset="2"/>
            </a:endParaRPr>
          </a:p>
          <a:p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We can use 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‘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that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’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 instead of 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‘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who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’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, 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‘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whom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’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 and 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‘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which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sym typeface="Wingdings" panose="05000000000000000000" pitchFamily="2" charset="2"/>
              </a:rPr>
              <a:t>’</a:t>
            </a:r>
            <a:r>
              <a:rPr lang="en-US" altLang="zh-TW" sz="2800" dirty="0">
                <a:solidFill>
                  <a:srgbClr val="000000"/>
                </a:solidFill>
                <a:effectLst/>
                <a:sym typeface="Wingdings" panose="05000000000000000000" pitchFamily="2" charset="2"/>
              </a:rPr>
              <a:t>.</a:t>
            </a:r>
            <a:endParaRPr lang="en-US" altLang="zh-TW" sz="2800" dirty="0">
              <a:solidFill>
                <a:srgbClr val="000000"/>
              </a:solidFill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53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93602" y="624110"/>
            <a:ext cx="8785599" cy="779687"/>
          </a:xfrm>
        </p:spPr>
        <p:txBody>
          <a:bodyPr/>
          <a:lstStyle/>
          <a:p>
            <a:r>
              <a:rPr lang="en-US" altLang="zh-TW" dirty="0">
                <a:solidFill>
                  <a:srgbClr val="000000"/>
                </a:solidFill>
              </a:rPr>
              <a:t>Relative Clause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508063" y="1618446"/>
            <a:ext cx="9871138" cy="3777622"/>
          </a:xfrm>
        </p:spPr>
        <p:txBody>
          <a:bodyPr>
            <a:noAutofit/>
          </a:bodyPr>
          <a:lstStyle/>
          <a:p>
            <a:r>
              <a:rPr lang="en-US" altLang="zh-TW" sz="2800" dirty="0">
                <a:solidFill>
                  <a:srgbClr val="000000"/>
                </a:solidFill>
                <a:effectLst/>
              </a:rPr>
              <a:t>The</a:t>
            </a:r>
            <a:r>
              <a:rPr lang="en-US" altLang="zh-TW" sz="2800" dirty="0">
                <a:solidFill>
                  <a:srgbClr val="000000"/>
                </a:solidFill>
              </a:rPr>
              <a:t> lady </a:t>
            </a:r>
            <a:r>
              <a:rPr lang="en-US" altLang="zh-TW" sz="2800" u="sng" dirty="0">
                <a:solidFill>
                  <a:srgbClr val="000000"/>
                </a:solidFill>
              </a:rPr>
              <a:t>who</a:t>
            </a:r>
            <a:r>
              <a:rPr lang="en-US" altLang="zh-TW" sz="2800" dirty="0">
                <a:solidFill>
                  <a:srgbClr val="000000"/>
                </a:solidFill>
              </a:rPr>
              <a:t> (that) talked to me last night was Jenny.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sym typeface="Wingdings" panose="05000000000000000000" pitchFamily="2" charset="2"/>
              </a:rPr>
              <a:t></a:t>
            </a:r>
            <a:r>
              <a:rPr lang="en-US" altLang="zh-TW" sz="2800" dirty="0">
                <a:solidFill>
                  <a:srgbClr val="000000"/>
                </a:solidFill>
              </a:rPr>
              <a:t>	Jenny talked to me last night.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</a:rPr>
              <a:t>	</a:t>
            </a:r>
            <a:r>
              <a:rPr lang="en-US" altLang="zh-TW" sz="2800" dirty="0" smtClean="0">
                <a:solidFill>
                  <a:srgbClr val="000000"/>
                </a:solidFill>
              </a:rPr>
              <a:t>  (</a:t>
            </a:r>
            <a:r>
              <a:rPr lang="en-US" altLang="zh-TW" sz="2800" dirty="0">
                <a:solidFill>
                  <a:srgbClr val="000000"/>
                </a:solidFill>
              </a:rPr>
              <a:t>Sub.)</a:t>
            </a:r>
          </a:p>
          <a:p>
            <a:r>
              <a:rPr lang="en-US" altLang="zh-TW" sz="2800" dirty="0">
                <a:solidFill>
                  <a:srgbClr val="000000"/>
                </a:solidFill>
              </a:rPr>
              <a:t>The lady </a:t>
            </a:r>
            <a:r>
              <a:rPr lang="en-US" altLang="zh-TW" sz="2800" u="sng" dirty="0">
                <a:solidFill>
                  <a:srgbClr val="000000"/>
                </a:solidFill>
              </a:rPr>
              <a:t>whom</a:t>
            </a:r>
            <a:r>
              <a:rPr lang="en-US" altLang="zh-TW" sz="2800" dirty="0">
                <a:solidFill>
                  <a:srgbClr val="000000"/>
                </a:solidFill>
              </a:rPr>
              <a:t>  (that)    talked to last night was Jenny.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sym typeface="Wingdings" panose="05000000000000000000" pitchFamily="2" charset="2"/>
              </a:rPr>
              <a:t> I talked to Jenny last night.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</a:rPr>
              <a:t>			       </a:t>
            </a:r>
            <a:r>
              <a:rPr lang="en-US" altLang="zh-TW" sz="2800" dirty="0" smtClean="0">
                <a:solidFill>
                  <a:srgbClr val="000000"/>
                </a:solidFill>
              </a:rPr>
              <a:t>       (</a:t>
            </a:r>
            <a:r>
              <a:rPr lang="en-US" altLang="zh-TW" sz="2800" dirty="0">
                <a:solidFill>
                  <a:srgbClr val="000000"/>
                </a:solidFill>
              </a:rPr>
              <a:t>Obj.)</a:t>
            </a:r>
          </a:p>
          <a:p>
            <a:pPr lvl="1">
              <a:buFont typeface="Wingdings" panose="05000000000000000000" pitchFamily="2" charset="2"/>
              <a:buNone/>
            </a:pPr>
            <a:endParaRPr lang="en-US" altLang="zh-TW" sz="2800" dirty="0">
              <a:solidFill>
                <a:srgbClr val="000000"/>
              </a:solidFill>
            </a:endParaRPr>
          </a:p>
          <a:p>
            <a:pPr lvl="1"/>
            <a:endParaRPr lang="en-US" altLang="zh-TW" sz="2800" dirty="0">
              <a:solidFill>
                <a:srgbClr val="000000"/>
              </a:solidFill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0" y="3716338"/>
            <a:ext cx="287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800">
                <a:solidFill>
                  <a:srgbClr val="FFFFFF"/>
                </a:solidFill>
              </a:rPr>
              <a:t>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81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>
                <a:solidFill>
                  <a:srgbClr val="000000"/>
                </a:solidFill>
              </a:rPr>
              <a:t>Relative Clause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728999" y="1772992"/>
            <a:ext cx="10205164" cy="3777622"/>
          </a:xfrm>
        </p:spPr>
        <p:txBody>
          <a:bodyPr>
            <a:noAutofit/>
          </a:bodyPr>
          <a:lstStyle/>
          <a:p>
            <a:pPr marL="609600" indent="-609600"/>
            <a:r>
              <a:rPr lang="en-US" altLang="zh-TW" sz="2800" dirty="0">
                <a:solidFill>
                  <a:srgbClr val="000000"/>
                </a:solidFill>
                <a:effectLst/>
              </a:rPr>
              <a:t>Which relative pronoun should we use?</a:t>
            </a:r>
          </a:p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The girl</a:t>
            </a:r>
            <a:r>
              <a:rPr lang="en-US" altLang="zh-TW" sz="2800" u="sng" dirty="0">
                <a:solidFill>
                  <a:srgbClr val="000000"/>
                </a:solidFill>
                <a:effectLst/>
              </a:rPr>
              <a:t>                       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studies French doesn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’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t speak Cantonese.</a:t>
            </a:r>
          </a:p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Do you know the man</a:t>
            </a:r>
            <a:r>
              <a:rPr lang="en-US" altLang="zh-TW" sz="2800" u="sng" dirty="0">
                <a:solidFill>
                  <a:srgbClr val="000000"/>
                </a:solidFill>
                <a:effectLst/>
              </a:rPr>
              <a:t>                     </a:t>
            </a:r>
            <a:r>
              <a:rPr lang="en-US" altLang="zh-TW" sz="2800" u="sng" dirty="0" smtClean="0">
                <a:solidFill>
                  <a:srgbClr val="000000"/>
                </a:solidFill>
                <a:effectLst/>
              </a:rPr>
              <a:t>    </a:t>
            </a:r>
            <a:r>
              <a:rPr lang="en-US" altLang="zh-TW" sz="2800" dirty="0" smtClean="0">
                <a:solidFill>
                  <a:srgbClr val="000000"/>
                </a:solidFill>
                <a:effectLst/>
              </a:rPr>
              <a:t>I 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talked to?</a:t>
            </a:r>
          </a:p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It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’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s a book</a:t>
            </a:r>
            <a:r>
              <a:rPr lang="en-US" altLang="zh-TW" sz="2800" u="sng" dirty="0">
                <a:solidFill>
                  <a:srgbClr val="000000"/>
                </a:solidFill>
                <a:effectLst/>
              </a:rPr>
              <a:t>                        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will interest children of all ages.</a:t>
            </a:r>
          </a:p>
          <a:p>
            <a:pPr marL="609600" indent="-609600">
              <a:lnSpc>
                <a:spcPct val="110000"/>
              </a:lnSpc>
              <a:buFont typeface="Wingdings" panose="05000000000000000000" pitchFamily="2" charset="2"/>
              <a:buAutoNum type="arabicPeriod"/>
            </a:pPr>
            <a:endParaRPr lang="en-US" altLang="zh-TW" sz="2800" dirty="0">
              <a:solidFill>
                <a:srgbClr val="000000"/>
              </a:solidFill>
              <a:effectLst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656157" y="2331781"/>
            <a:ext cx="2159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3200" dirty="0">
                <a:solidFill>
                  <a:srgbClr val="0066FF"/>
                </a:solidFill>
              </a:rPr>
              <a:t>who/that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5239565" y="3777542"/>
            <a:ext cx="24362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3200" dirty="0">
                <a:solidFill>
                  <a:srgbClr val="0066FF"/>
                </a:solidFill>
              </a:rPr>
              <a:t>whom/that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040688" y="4520553"/>
            <a:ext cx="2561621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3200" dirty="0">
                <a:solidFill>
                  <a:srgbClr val="0066FF"/>
                </a:solidFill>
              </a:rPr>
              <a:t>which/that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0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93602" y="624110"/>
            <a:ext cx="8785599" cy="815752"/>
          </a:xfrm>
        </p:spPr>
        <p:txBody>
          <a:bodyPr/>
          <a:lstStyle/>
          <a:p>
            <a:r>
              <a:rPr lang="en-US" altLang="zh-TW" dirty="0">
                <a:solidFill>
                  <a:srgbClr val="000000"/>
                </a:solidFill>
              </a:rPr>
              <a:t>Relative Clause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rgbClr val="000000"/>
                </a:solidFill>
              </a:rPr>
              <a:t>		The students are smart.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rgbClr val="000000"/>
                </a:solidFill>
              </a:rPr>
              <a:t>		They are learning relative clause. 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919289" y="4149725"/>
            <a:ext cx="1944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>
                <a:solidFill>
                  <a:srgbClr val="000000"/>
                </a:solidFill>
              </a:rPr>
              <a:t>The students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8112125" y="4149725"/>
            <a:ext cx="1512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>
                <a:solidFill>
                  <a:srgbClr val="000000"/>
                </a:solidFill>
              </a:rPr>
              <a:t>are smart.</a:t>
            </a:r>
            <a:r>
              <a:rPr kumimoji="1" lang="en-US" altLang="zh-TW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792538" y="4149725"/>
            <a:ext cx="417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 u="sng" dirty="0">
                <a:solidFill>
                  <a:srgbClr val="000000"/>
                </a:solidFill>
              </a:rPr>
              <a:t>who</a:t>
            </a:r>
            <a:r>
              <a:rPr kumimoji="1" lang="en-US" altLang="zh-TW" sz="2400" dirty="0">
                <a:solidFill>
                  <a:srgbClr val="000000"/>
                </a:solidFill>
              </a:rPr>
              <a:t> are learning relative clause</a:t>
            </a:r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5258158" y="2925762"/>
            <a:ext cx="0" cy="12239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000000"/>
              </a:solidFill>
              <a:latin typeface="Wingdings 2" panose="05020102010507070707" pitchFamily="18" charset="2"/>
            </a:endParaRPr>
          </a:p>
        </p:txBody>
      </p:sp>
      <p:cxnSp>
        <p:nvCxnSpPr>
          <p:cNvPr id="12299" name="AutoShape 11"/>
          <p:cNvCxnSpPr>
            <a:cxnSpLocks noChangeShapeType="1"/>
            <a:stCxn id="12291" idx="1"/>
            <a:endCxn id="12291" idx="1"/>
          </p:cNvCxnSpPr>
          <p:nvPr/>
        </p:nvCxnSpPr>
        <p:spPr bwMode="auto">
          <a:xfrm>
            <a:off x="1981200" y="3865563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305" name="Line 17"/>
          <p:cNvSpPr>
            <a:spLocks noChangeShapeType="1"/>
          </p:cNvSpPr>
          <p:nvPr/>
        </p:nvSpPr>
        <p:spPr bwMode="auto">
          <a:xfrm>
            <a:off x="6959601" y="1916113"/>
            <a:ext cx="28813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12306" name="Line 18"/>
          <p:cNvSpPr>
            <a:spLocks noChangeShapeType="1"/>
          </p:cNvSpPr>
          <p:nvPr/>
        </p:nvSpPr>
        <p:spPr bwMode="auto">
          <a:xfrm>
            <a:off x="9840913" y="1916113"/>
            <a:ext cx="0" cy="24495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000000"/>
              </a:solidFill>
              <a:latin typeface="Wingdings 2" panose="05020102010507070707" pitchFamily="18" charset="2"/>
            </a:endParaRPr>
          </a:p>
        </p:txBody>
      </p:sp>
      <p:sp>
        <p:nvSpPr>
          <p:cNvPr id="12307" name="Line 19"/>
          <p:cNvSpPr>
            <a:spLocks noChangeShapeType="1"/>
          </p:cNvSpPr>
          <p:nvPr/>
        </p:nvSpPr>
        <p:spPr bwMode="auto">
          <a:xfrm flipH="1">
            <a:off x="9480551" y="4365625"/>
            <a:ext cx="3603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12308" name="Line 20"/>
          <p:cNvSpPr>
            <a:spLocks noChangeShapeType="1"/>
          </p:cNvSpPr>
          <p:nvPr/>
        </p:nvSpPr>
        <p:spPr bwMode="auto">
          <a:xfrm flipH="1">
            <a:off x="2424114" y="1916113"/>
            <a:ext cx="5032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12309" name="Line 21"/>
          <p:cNvSpPr>
            <a:spLocks noChangeShapeType="1"/>
          </p:cNvSpPr>
          <p:nvPr/>
        </p:nvSpPr>
        <p:spPr bwMode="auto">
          <a:xfrm>
            <a:off x="2424113" y="1916114"/>
            <a:ext cx="0" cy="21605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000000"/>
              </a:solidFill>
              <a:latin typeface="Wingdings 2" panose="05020102010507070707" pitchFamily="18" charset="2"/>
            </a:endParaRP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3792539" y="5300663"/>
            <a:ext cx="3887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 i="1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kumimoji="1" lang="en-US" altLang="zh-TW" sz="2400" i="1">
                <a:solidFill>
                  <a:srgbClr val="000000"/>
                </a:solidFill>
              </a:rPr>
              <a:t>who</a:t>
            </a:r>
            <a:r>
              <a:rPr kumimoji="1" lang="en-US" altLang="zh-TW" sz="2400" i="1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r>
              <a:rPr kumimoji="1" lang="en-US" altLang="zh-TW" sz="2400" i="1">
                <a:solidFill>
                  <a:srgbClr val="000000"/>
                </a:solidFill>
              </a:rPr>
              <a:t> is used instead of </a:t>
            </a:r>
            <a:r>
              <a:rPr kumimoji="1" lang="en-US" altLang="zh-TW" sz="2400" i="1">
                <a:solidFill>
                  <a:srgbClr val="000000"/>
                </a:solidFill>
                <a:latin typeface="Arial" panose="020B0604020202020204" pitchFamily="34" charset="0"/>
              </a:rPr>
              <a:t>‘</a:t>
            </a:r>
            <a:r>
              <a:rPr kumimoji="1" lang="en-US" altLang="zh-TW" sz="2400" i="1">
                <a:solidFill>
                  <a:srgbClr val="000000"/>
                </a:solidFill>
              </a:rPr>
              <a:t>they</a:t>
            </a:r>
            <a:r>
              <a:rPr kumimoji="1" lang="en-US" altLang="zh-TW" sz="2400" i="1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endParaRPr kumimoji="1" lang="en-US" altLang="zh-TW" sz="2400" i="1">
              <a:solidFill>
                <a:srgbClr val="0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0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7" grpId="0" animBg="1"/>
      <p:bldP spid="12305" grpId="0" animBg="1"/>
      <p:bldP spid="12306" grpId="0" animBg="1"/>
      <p:bldP spid="12307" grpId="0" animBg="1"/>
      <p:bldP spid="12308" grpId="0" animBg="1"/>
      <p:bldP spid="1230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Relative Clause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017431" y="1785871"/>
            <a:ext cx="10361770" cy="3777622"/>
          </a:xfrm>
        </p:spPr>
        <p:txBody>
          <a:bodyPr>
            <a:normAutofit/>
          </a:bodyPr>
          <a:lstStyle/>
          <a:p>
            <a:pPr marL="609600" indent="-609600"/>
            <a:r>
              <a:rPr lang="en-US" altLang="zh-TW" sz="2800" dirty="0">
                <a:solidFill>
                  <a:srgbClr val="000000"/>
                </a:solidFill>
                <a:effectLst/>
              </a:rPr>
              <a:t>Try to connect the sentences by using relative clause.</a:t>
            </a:r>
          </a:p>
          <a:p>
            <a:pPr marL="609600" indent="-609600">
              <a:buSzTx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e.g. The girls annoyed me. They talked too much.</a:t>
            </a:r>
          </a:p>
          <a:p>
            <a:pPr marL="609600" indent="-609600">
              <a:buSzTx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	</a:t>
            </a:r>
          </a:p>
          <a:p>
            <a:pPr marL="609600" indent="-609600">
              <a:buSzTx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	</a:t>
            </a:r>
          </a:p>
          <a:p>
            <a:pPr marL="609600" indent="-609600">
              <a:buSzTx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	The girls </a:t>
            </a:r>
            <a:r>
              <a:rPr lang="en-US" altLang="zh-TW" sz="2800" u="sng" dirty="0">
                <a:solidFill>
                  <a:srgbClr val="000000"/>
                </a:solidFill>
                <a:effectLst/>
              </a:rPr>
              <a:t>who talked too much</a:t>
            </a:r>
            <a:r>
              <a:rPr lang="en-US" altLang="zh-TW" sz="2800" dirty="0">
                <a:solidFill>
                  <a:srgbClr val="000000"/>
                </a:solidFill>
                <a:effectLst/>
              </a:rPr>
              <a:t> annoyed me. 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H="1">
            <a:off x="5319656" y="2846232"/>
            <a:ext cx="2510698" cy="125663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92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Relative Clause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992313" y="1341439"/>
            <a:ext cx="9817614" cy="4530725"/>
          </a:xfrm>
        </p:spPr>
        <p:txBody>
          <a:bodyPr>
            <a:normAutofit/>
          </a:bodyPr>
          <a:lstStyle/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r>
              <a:rPr lang="en-US" altLang="zh-TW" sz="2800" dirty="0"/>
              <a:t>The man told me to come back today. He left yesterday.</a:t>
            </a:r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endParaRPr lang="en-US" altLang="zh-TW" sz="2800" dirty="0"/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r>
              <a:rPr lang="en-US" altLang="zh-TW" sz="2800" dirty="0"/>
              <a:t>The cute boy is the owner</a:t>
            </a:r>
            <a:r>
              <a:rPr lang="en-US" altLang="zh-TW" sz="2800" dirty="0">
                <a:latin typeface="Arial" panose="020B0604020202020204" pitchFamily="34" charset="0"/>
              </a:rPr>
              <a:t>’</a:t>
            </a:r>
            <a:r>
              <a:rPr lang="en-US" altLang="zh-TW" sz="2800" dirty="0"/>
              <a:t>s son. He works in the shop.</a:t>
            </a:r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endParaRPr lang="en-US" altLang="zh-TW" sz="2800" dirty="0"/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r>
              <a:rPr lang="en-US" altLang="zh-TW" sz="2800" dirty="0" smtClean="0"/>
              <a:t>The ladder began to slip. I was standing on it.</a:t>
            </a:r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endParaRPr lang="en-US" altLang="zh-TW" sz="2800" dirty="0"/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endParaRPr lang="en-US" altLang="zh-TW" sz="2800" dirty="0"/>
          </a:p>
          <a:p>
            <a:pPr marL="609600" indent="-609600">
              <a:buSzTx/>
              <a:buFont typeface="Wingdings" panose="05000000000000000000" pitchFamily="2" charset="2"/>
              <a:buAutoNum type="arabicPeriod"/>
            </a:pPr>
            <a:endParaRPr lang="en-US" altLang="zh-TW" sz="2800" dirty="0"/>
          </a:p>
          <a:p>
            <a:pPr marL="609600" indent="-609600">
              <a:buNone/>
            </a:pPr>
            <a:endParaRPr lang="en-US" altLang="zh-TW" sz="2800" dirty="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640014" y="2781301"/>
            <a:ext cx="7343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en-US" sz="2000">
              <a:solidFill>
                <a:srgbClr val="FFFFFF"/>
              </a:solidFill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992313" y="2297073"/>
            <a:ext cx="922142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 b="1" dirty="0" smtClean="0">
                <a:solidFill>
                  <a:srgbClr val="000000"/>
                </a:solidFill>
                <a:sym typeface="Wingdings" panose="05000000000000000000" pitchFamily="2" charset="2"/>
              </a:rPr>
              <a:t> </a:t>
            </a:r>
            <a:r>
              <a:rPr kumimoji="1" lang="en-US" altLang="zh-TW" sz="2400" b="1" dirty="0" smtClean="0">
                <a:solidFill>
                  <a:srgbClr val="000000"/>
                </a:solidFill>
              </a:rPr>
              <a:t>The </a:t>
            </a:r>
            <a:r>
              <a:rPr kumimoji="1" lang="en-US" altLang="zh-TW" sz="2400" b="1" dirty="0">
                <a:solidFill>
                  <a:srgbClr val="000000"/>
                </a:solidFill>
              </a:rPr>
              <a:t>man who left yesterday told me to come back today.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855914" y="5373689"/>
            <a:ext cx="6696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000">
                <a:solidFill>
                  <a:srgbClr val="FFFFCC"/>
                </a:solidFill>
              </a:rPr>
              <a:t>The ladder which I was standing on began to slip. /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000">
                <a:solidFill>
                  <a:srgbClr val="FFFFCC"/>
                </a:solidFill>
              </a:rPr>
              <a:t>The ladder on which I was standing began to slip. (more formal)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014957" y="3814267"/>
            <a:ext cx="87855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 b="1" dirty="0" smtClean="0">
                <a:solidFill>
                  <a:srgbClr val="000000"/>
                </a:solidFill>
                <a:sym typeface="Wingdings" panose="05000000000000000000" pitchFamily="2" charset="2"/>
              </a:rPr>
              <a:t> </a:t>
            </a:r>
            <a:r>
              <a:rPr kumimoji="1" lang="en-US" altLang="zh-TW" sz="2400" b="1" dirty="0" smtClean="0">
                <a:solidFill>
                  <a:srgbClr val="000000"/>
                </a:solidFill>
              </a:rPr>
              <a:t>The </a:t>
            </a:r>
            <a:r>
              <a:rPr kumimoji="1" lang="en-US" altLang="zh-TW" sz="2400" b="1" dirty="0">
                <a:solidFill>
                  <a:srgbClr val="000000"/>
                </a:solidFill>
              </a:rPr>
              <a:t>cute boy who works in the shop is the owner</a:t>
            </a:r>
            <a:r>
              <a:rPr kumimoji="1" lang="en-US" altLang="zh-TW" sz="2400" b="1" dirty="0">
                <a:solidFill>
                  <a:srgbClr val="000000"/>
                </a:solidFill>
                <a:latin typeface="Arial" panose="020B0604020202020204" pitchFamily="34" charset="0"/>
              </a:rPr>
              <a:t>’</a:t>
            </a:r>
            <a:r>
              <a:rPr kumimoji="1" lang="en-US" altLang="zh-TW" sz="2400" b="1" dirty="0">
                <a:solidFill>
                  <a:srgbClr val="000000"/>
                </a:solidFill>
              </a:rPr>
              <a:t>s son.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1992313" y="5373689"/>
            <a:ext cx="938688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 b="1" dirty="0" smtClean="0">
                <a:solidFill>
                  <a:srgbClr val="000000"/>
                </a:solidFill>
                <a:sym typeface="Wingdings" panose="05000000000000000000" pitchFamily="2" charset="2"/>
              </a:rPr>
              <a:t> </a:t>
            </a:r>
            <a:r>
              <a:rPr kumimoji="1" lang="en-US" altLang="zh-TW" sz="2400" b="1" dirty="0" smtClean="0">
                <a:solidFill>
                  <a:srgbClr val="000000"/>
                </a:solidFill>
              </a:rPr>
              <a:t>The </a:t>
            </a:r>
            <a:r>
              <a:rPr kumimoji="1" lang="en-US" altLang="zh-TW" sz="2400" b="1" dirty="0">
                <a:solidFill>
                  <a:srgbClr val="000000"/>
                </a:solidFill>
              </a:rPr>
              <a:t>ladder which I was standing on began to slip. /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TW" sz="2400" b="1" dirty="0">
                <a:solidFill>
                  <a:srgbClr val="000000"/>
                </a:solidFill>
              </a:rPr>
              <a:t>The ladder on which I was standing began to slip. (more formal)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1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Relative Clause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sz="2800" dirty="0">
                <a:solidFill>
                  <a:srgbClr val="000000"/>
                </a:solidFill>
                <a:effectLst/>
              </a:rPr>
              <a:t>Remember! The pronoun refers to the same thing as the relative pronoun does should be omitted.</a:t>
            </a:r>
          </a:p>
          <a:p>
            <a:endParaRPr lang="en-US" altLang="zh-TW" sz="2800" dirty="0">
              <a:solidFill>
                <a:srgbClr val="000000"/>
              </a:solidFill>
              <a:effectLst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e.g. The girl is my sister. You saw her yesterday.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A: The girl whom you saw her yesterday is my sister.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	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800" dirty="0">
                <a:solidFill>
                  <a:srgbClr val="000000"/>
                </a:solidFill>
                <a:effectLst/>
              </a:rPr>
              <a:t>B: The girl whom you saw yesterday is my sister.</a:t>
            </a:r>
          </a:p>
        </p:txBody>
      </p:sp>
      <p:pic>
        <p:nvPicPr>
          <p:cNvPr id="13316" name="Picture 4" descr="MCj0379175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066" y="5013325"/>
            <a:ext cx="700087" cy="70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Line 5"/>
          <p:cNvSpPr>
            <a:spLocks noChangeShapeType="1"/>
          </p:cNvSpPr>
          <p:nvPr/>
        </p:nvSpPr>
        <p:spPr bwMode="auto">
          <a:xfrm flipH="1">
            <a:off x="6696413" y="4438649"/>
            <a:ext cx="576262" cy="574675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6696413" y="4438650"/>
            <a:ext cx="576262" cy="574675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>
              <a:solidFill>
                <a:srgbClr val="FFFFFF"/>
              </a:solidFill>
              <a:latin typeface="Wingdings 2" panose="05020102010507070707" pitchFamily="18" charset="2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2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10"/>
          <p:cNvSpPr>
            <a:spLocks noChangeArrowheads="1" noChangeShapeType="1" noTextEdit="1"/>
          </p:cNvSpPr>
          <p:nvPr/>
        </p:nvSpPr>
        <p:spPr bwMode="auto">
          <a:xfrm>
            <a:off x="3071814" y="1125539"/>
            <a:ext cx="6480175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254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black"/>
                </a:solidFill>
                <a:latin typeface="Berlin Sans FB Demi" panose="020E0802020502020306" pitchFamily="34" charset="0"/>
              </a:rPr>
              <a:t>RELATIVE CLAUSES</a:t>
            </a:r>
          </a:p>
        </p:txBody>
      </p:sp>
      <p:sp>
        <p:nvSpPr>
          <p:cNvPr id="8" name="Rectângulo 7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524000" y="285750"/>
            <a:ext cx="285750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809750" y="6643688"/>
            <a:ext cx="8858250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453688" y="285750"/>
            <a:ext cx="214312" cy="6357938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4727576" y="3573463"/>
            <a:ext cx="27606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PT" sz="7200">
                <a:solidFill>
                  <a:prstClr val="black"/>
                </a:solidFill>
                <a:latin typeface="Berlin Sans FB Demi" panose="020E0802020502020306" pitchFamily="34" charset="0"/>
              </a:rPr>
              <a:t>GAME</a:t>
            </a:r>
          </a:p>
        </p:txBody>
      </p:sp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3503613" y="5516564"/>
            <a:ext cx="4032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PT" sz="2800">
                <a:solidFill>
                  <a:prstClr val="black"/>
                </a:solidFill>
                <a:latin typeface="Berlin Sans FB Demi" panose="020E0802020502020306" pitchFamily="34" charset="0"/>
              </a:rPr>
              <a:t>Choose the right option</a:t>
            </a:r>
            <a:r>
              <a:rPr lang="pt-PT">
                <a:solidFill>
                  <a:prstClr val="black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2943039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AutoShape 7"/>
          <p:cNvSpPr>
            <a:spLocks noChangeArrowheads="1"/>
          </p:cNvSpPr>
          <p:nvPr/>
        </p:nvSpPr>
        <p:spPr bwMode="auto">
          <a:xfrm>
            <a:off x="1919288" y="5661025"/>
            <a:ext cx="2786062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 bwMode="auto">
          <a:xfrm>
            <a:off x="4800600" y="5661025"/>
            <a:ext cx="273685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153" name="AutoShape 9"/>
          <p:cNvSpPr>
            <a:spLocks noChangeArrowheads="1"/>
          </p:cNvSpPr>
          <p:nvPr/>
        </p:nvSpPr>
        <p:spPr bwMode="auto">
          <a:xfrm>
            <a:off x="7680326" y="5661025"/>
            <a:ext cx="26654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black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6155" name="Picture 11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588" y="2633664"/>
            <a:ext cx="7747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ângulo 9"/>
          <p:cNvSpPr/>
          <p:nvPr/>
        </p:nvSpPr>
        <p:spPr>
          <a:xfrm>
            <a:off x="1524000" y="1"/>
            <a:ext cx="9144000" cy="214313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14314"/>
            <a:ext cx="214313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14314"/>
            <a:ext cx="214312" cy="6429375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3200" b="1">
                <a:solidFill>
                  <a:srgbClr val="0000FF"/>
                </a:solidFill>
                <a:latin typeface="Forte" panose="03060902040502070203" pitchFamily="66" charset="0"/>
              </a:rPr>
              <a:t>The children …are playing in the bedroom are my best friends..</a:t>
            </a:r>
          </a:p>
        </p:txBody>
      </p:sp>
      <p:pic>
        <p:nvPicPr>
          <p:cNvPr id="3084" name="Imagem 13" descr="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3141664"/>
            <a:ext cx="3833813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35580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</p:childTnLst>
        </p:cTn>
      </p:par>
    </p:tnLst>
    <p:bldLst>
      <p:bldP spid="6151" grpId="0" animBg="1"/>
      <p:bldP spid="6153" grpId="0" animBg="1"/>
      <p:bldP spid="6154" grpId="0" animBg="1"/>
      <p:bldP spid="61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750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3200" b="1">
                <a:solidFill>
                  <a:srgbClr val="990000"/>
                </a:solidFill>
                <a:latin typeface="Forte" panose="03060902040502070203" pitchFamily="66" charset="0"/>
              </a:rPr>
              <a:t>The plane… the boy is playing with was expensive.</a:t>
            </a:r>
            <a:endParaRPr lang="pt-BR" sz="3200" b="1">
              <a:solidFill>
                <a:srgbClr val="99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4738688" y="5572125"/>
            <a:ext cx="2652712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1774826" y="5572125"/>
            <a:ext cx="28813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7524751" y="5572125"/>
            <a:ext cx="26654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2231" name="WordArt 7"/>
          <p:cNvSpPr>
            <a:spLocks noChangeArrowheads="1" noChangeShapeType="1" noTextEdit="1"/>
          </p:cNvSpPr>
          <p:nvPr/>
        </p:nvSpPr>
        <p:spPr bwMode="auto">
          <a:xfrm>
            <a:off x="7608889" y="1628775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00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2232" name="Picture 8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1" y="3035301"/>
            <a:ext cx="71437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ângulo 9"/>
          <p:cNvSpPr/>
          <p:nvPr/>
        </p:nvSpPr>
        <p:spPr>
          <a:xfrm>
            <a:off x="1524000" y="1"/>
            <a:ext cx="9144000" cy="214313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14314"/>
            <a:ext cx="214313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666876" y="6572250"/>
            <a:ext cx="9001125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14314"/>
            <a:ext cx="214312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4108" name="Imagem 13" descr="a11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2547939"/>
            <a:ext cx="2060575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82189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2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2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2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29"/>
                  </p:tgtEl>
                </p:cond>
              </p:nextCondLst>
            </p:seq>
          </p:childTnLst>
        </p:cTn>
      </p:par>
    </p:tnLst>
    <p:bldLst>
      <p:bldP spid="52226" grpId="0"/>
      <p:bldP spid="52228" grpId="0" animBg="1"/>
      <p:bldP spid="52230" grpId="0" animBg="1"/>
      <p:bldP spid="522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188913"/>
            <a:ext cx="8229600" cy="1143000"/>
          </a:xfrm>
        </p:spPr>
        <p:txBody>
          <a:bodyPr/>
          <a:lstStyle/>
          <a:p>
            <a:pPr eaLnBrk="1" hangingPunct="1"/>
            <a:r>
              <a:rPr lang="pt-BR" sz="3600" b="1">
                <a:solidFill>
                  <a:srgbClr val="FFC000"/>
                </a:solidFill>
                <a:latin typeface="Forte" panose="03060902040502070203" pitchFamily="66" charset="0"/>
              </a:rPr>
              <a:t>Mr. Smith, … wife is a nurse, goes to work on foot.</a:t>
            </a:r>
            <a:endParaRPr lang="pt-BR" sz="3600" b="1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4656139" y="5589589"/>
            <a:ext cx="2592387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7464425" y="5589589"/>
            <a:ext cx="2736850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3" name="AutoShape 5"/>
          <p:cNvSpPr>
            <a:spLocks noChangeArrowheads="1"/>
          </p:cNvSpPr>
          <p:nvPr/>
        </p:nvSpPr>
        <p:spPr bwMode="auto">
          <a:xfrm>
            <a:off x="1847851" y="5589589"/>
            <a:ext cx="2665413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DBEEF4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3255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0" y="3043239"/>
            <a:ext cx="896938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ângulo 9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85750"/>
            <a:ext cx="214313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85750"/>
            <a:ext cx="214312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5132" name="Imagem 13" descr="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8" y="2420938"/>
            <a:ext cx="1873250" cy="299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02615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32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3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3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2"/>
                  </p:tgtEl>
                </p:cond>
              </p:nextCondLst>
            </p:seq>
          </p:childTnLst>
        </p:cTn>
      </p:par>
    </p:tnLst>
    <p:bldLst>
      <p:bldP spid="53250" grpId="0"/>
      <p:bldP spid="53251" grpId="0" animBg="1"/>
      <p:bldP spid="53253" grpId="0" animBg="1"/>
      <p:bldP spid="532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188913"/>
            <a:ext cx="8229600" cy="1143000"/>
          </a:xfrm>
        </p:spPr>
        <p:txBody>
          <a:bodyPr/>
          <a:lstStyle/>
          <a:p>
            <a:pPr eaLnBrk="1" hangingPunct="1"/>
            <a:r>
              <a:rPr lang="pt-BR" sz="3400" b="1">
                <a:latin typeface="Forte" panose="03060902040502070203" pitchFamily="66" charset="0"/>
              </a:rPr>
              <a:t>Daisy, … has a lot of clothes, never knows what to wear.</a:t>
            </a:r>
            <a:endParaRPr lang="pt-BR" sz="3400" b="1">
              <a:latin typeface="Comic Sans MS" panose="030F0702030302020204" pitchFamily="66" charset="0"/>
            </a:endParaRPr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7680325" y="5589589"/>
            <a:ext cx="2749550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4667250" y="5572125"/>
            <a:ext cx="285750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1809751" y="5572125"/>
            <a:ext cx="26654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>
            <a:off x="8040689" y="10525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7F7F7F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5303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7363" y="3043239"/>
            <a:ext cx="7493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ângulo 9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85750"/>
            <a:ext cx="214313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85750"/>
            <a:ext cx="214312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6156" name="Imagem 13" descr="25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1341439"/>
            <a:ext cx="5068887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3159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5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29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5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5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0"/>
                  </p:tgtEl>
                </p:cond>
              </p:nextCondLst>
            </p:seq>
          </p:childTnLst>
        </p:cTn>
      </p:par>
    </p:tnLst>
    <p:bldLst>
      <p:bldP spid="55298" grpId="0"/>
      <p:bldP spid="55299" grpId="0" animBg="1"/>
      <p:bldP spid="55301" grpId="0" animBg="1"/>
      <p:bldP spid="5530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750" y="188913"/>
            <a:ext cx="8229600" cy="1143000"/>
          </a:xfrm>
        </p:spPr>
        <p:txBody>
          <a:bodyPr/>
          <a:lstStyle/>
          <a:p>
            <a:pPr eaLnBrk="1" hangingPunct="1"/>
            <a:r>
              <a:rPr lang="pt-BR" sz="3600" b="1">
                <a:latin typeface="Forte" panose="03060902040502070203" pitchFamily="66" charset="0"/>
              </a:rPr>
              <a:t>The girl… father is a teacher likes reading.</a:t>
            </a:r>
            <a:endParaRPr lang="pt-BR" sz="3600" b="1">
              <a:latin typeface="Comic Sans MS" panose="030F0702030302020204" pitchFamily="66" charset="0"/>
            </a:endParaRPr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4800600" y="5661025"/>
            <a:ext cx="2592388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black"/>
                </a:solidFill>
                <a:latin typeface="Arial" charset="0"/>
              </a:rPr>
              <a:t>who</a:t>
            </a: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7596188" y="5643564"/>
            <a:ext cx="2736850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1952626" y="5643564"/>
            <a:ext cx="2665413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6326" name="WordArt 6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558ED5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6327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51950" y="3043238"/>
            <a:ext cx="857250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ângulo 9"/>
          <p:cNvSpPr/>
          <p:nvPr/>
        </p:nvSpPr>
        <p:spPr>
          <a:xfrm>
            <a:off x="1524000" y="1"/>
            <a:ext cx="9144000" cy="214313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0" y="214314"/>
            <a:ext cx="285750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809750" y="6643688"/>
            <a:ext cx="8858250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14314"/>
            <a:ext cx="214312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7180" name="Imagem 13" descr="4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051" y="2138363"/>
            <a:ext cx="2943225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75362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63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3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63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32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63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324"/>
                  </p:tgtEl>
                </p:cond>
              </p:nextCondLst>
            </p:seq>
          </p:childTnLst>
        </p:cTn>
      </p:par>
    </p:tnLst>
    <p:bldLst>
      <p:bldP spid="56322" grpId="0"/>
      <p:bldP spid="56323" grpId="0" animBg="1"/>
      <p:bldP spid="56325" grpId="0" animBg="1"/>
      <p:bldP spid="563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3400" b="1">
                <a:solidFill>
                  <a:schemeClr val="bg1"/>
                </a:solidFill>
                <a:latin typeface="Forte" panose="03060902040502070203" pitchFamily="66" charset="0"/>
              </a:rPr>
              <a:t>The boy … is having breakfast is my brother.</a:t>
            </a:r>
            <a:endParaRPr lang="pt-BR" sz="3400" b="1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7608888" y="5589589"/>
            <a:ext cx="2749550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4667250" y="5572125"/>
            <a:ext cx="285750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1809751" y="5572125"/>
            <a:ext cx="26654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>
            <a:off x="7967664" y="10525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558ED5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5303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377363" y="3043239"/>
            <a:ext cx="7493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ângulo 9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85750"/>
            <a:ext cx="214313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85750"/>
            <a:ext cx="214312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9228" name="Imagem 14" descr="003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1" y="2924175"/>
            <a:ext cx="1781175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56418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5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29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5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5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0"/>
                  </p:tgtEl>
                </p:cond>
              </p:nextCondLst>
            </p:seq>
          </p:childTnLst>
        </p:cTn>
      </p:par>
    </p:tnLst>
    <p:bldLst>
      <p:bldP spid="55298" grpId="0"/>
      <p:bldP spid="55299" grpId="0" animBg="1"/>
      <p:bldP spid="55301" grpId="0" animBg="1"/>
      <p:bldP spid="5530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25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pt-BR" sz="3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orte" pitchFamily="66" charset="0"/>
              </a:rPr>
              <a:t>The man … children are playing is a farmer.</a:t>
            </a:r>
            <a:endParaRPr lang="pt-BR" sz="3400" b="1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4656139" y="5589589"/>
            <a:ext cx="2592387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7453313" y="5572125"/>
            <a:ext cx="273685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3" name="AutoShape 5"/>
          <p:cNvSpPr>
            <a:spLocks noChangeArrowheads="1"/>
          </p:cNvSpPr>
          <p:nvPr/>
        </p:nvSpPr>
        <p:spPr bwMode="auto">
          <a:xfrm>
            <a:off x="1847851" y="5589589"/>
            <a:ext cx="2665413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558ED5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3255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832850" y="2133600"/>
            <a:ext cx="89693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ângulo 9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85750"/>
            <a:ext cx="214313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85750"/>
            <a:ext cx="214312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10252" name="Imagem 14" descr="animated-gifs-farms-19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19862">
            <a:off x="3394075" y="1344614"/>
            <a:ext cx="1747838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Imagem 13" descr="09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1125538"/>
            <a:ext cx="19050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214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32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3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3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2"/>
                  </p:tgtEl>
                </p:cond>
              </p:nextCondLst>
            </p:seq>
          </p:childTnLst>
        </p:cTn>
      </p:par>
    </p:tnLst>
    <p:bldLst>
      <p:bldP spid="53250" grpId="0"/>
      <p:bldP spid="53251" grpId="0" animBg="1"/>
      <p:bldP spid="53253" grpId="0" animBg="1"/>
      <p:bldP spid="5325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3400" b="1">
                <a:latin typeface="Forte" panose="03060902040502070203" pitchFamily="66" charset="0"/>
              </a:rPr>
              <a:t>Lucy, … loves computers, is a bad student.</a:t>
            </a:r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>
            <a:off x="1919288" y="5661025"/>
            <a:ext cx="2786062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 bwMode="auto">
          <a:xfrm>
            <a:off x="4800600" y="5661025"/>
            <a:ext cx="273685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153" name="AutoShape 9"/>
          <p:cNvSpPr>
            <a:spLocks noChangeArrowheads="1"/>
          </p:cNvSpPr>
          <p:nvPr/>
        </p:nvSpPr>
        <p:spPr bwMode="auto">
          <a:xfrm>
            <a:off x="7680326" y="5661025"/>
            <a:ext cx="26654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558ED5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6155" name="Picture 11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366251" y="3043239"/>
            <a:ext cx="760413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ângulo 9"/>
          <p:cNvSpPr/>
          <p:nvPr/>
        </p:nvSpPr>
        <p:spPr>
          <a:xfrm>
            <a:off x="1524000" y="1"/>
            <a:ext cx="9144000" cy="214313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14314"/>
            <a:ext cx="214313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14314"/>
            <a:ext cx="214312" cy="6429375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11276" name="Imagem 13" descr="4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3284539"/>
            <a:ext cx="2646362" cy="2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39620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</p:childTnLst>
        </p:cTn>
      </p:par>
    </p:tnLst>
    <p:bldLst>
      <p:bldP spid="6149" grpId="0"/>
      <p:bldP spid="6151" grpId="0" animBg="1"/>
      <p:bldP spid="6153" grpId="0" animBg="1"/>
      <p:bldP spid="61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188913"/>
            <a:ext cx="8229600" cy="1143000"/>
          </a:xfrm>
        </p:spPr>
        <p:txBody>
          <a:bodyPr/>
          <a:lstStyle/>
          <a:p>
            <a:pPr eaLnBrk="1" hangingPunct="1"/>
            <a:r>
              <a:rPr lang="pt-BR" sz="3400" b="1">
                <a:solidFill>
                  <a:schemeClr val="bg1"/>
                </a:solidFill>
                <a:latin typeface="Forte" panose="03060902040502070203" pitchFamily="66" charset="0"/>
              </a:rPr>
              <a:t>Marion, … brother is a singer, is a good student.</a:t>
            </a:r>
            <a:endParaRPr lang="pt-BR" sz="3400" b="1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4800600" y="5661025"/>
            <a:ext cx="2592388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prstClr val="black"/>
                </a:solidFill>
                <a:latin typeface="Arial" charset="0"/>
              </a:rPr>
              <a:t>who</a:t>
            </a: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7596188" y="5643564"/>
            <a:ext cx="2736850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1952626" y="5643564"/>
            <a:ext cx="2665413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6326" name="WordArt 6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6327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3043238"/>
            <a:ext cx="857250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ângulo 9"/>
          <p:cNvSpPr/>
          <p:nvPr/>
        </p:nvSpPr>
        <p:spPr>
          <a:xfrm>
            <a:off x="1524000" y="1"/>
            <a:ext cx="9144000" cy="214313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0" y="214314"/>
            <a:ext cx="285750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809750" y="6643688"/>
            <a:ext cx="8858250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14314"/>
            <a:ext cx="214312" cy="6643687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12300" name="Imagem 14" descr="schule17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6" y="2276475"/>
            <a:ext cx="244157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4057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63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3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63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32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63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324"/>
                  </p:tgtEl>
                </p:cond>
              </p:nextCondLst>
            </p:seq>
          </p:childTnLst>
        </p:cTn>
      </p:par>
    </p:tnLst>
    <p:bldLst>
      <p:bldP spid="56322" grpId="0"/>
      <p:bldP spid="56323" grpId="0" animBg="1"/>
      <p:bldP spid="56325" grpId="0" animBg="1"/>
      <p:bldP spid="563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4000" b="1">
                <a:solidFill>
                  <a:schemeClr val="bg1"/>
                </a:solidFill>
                <a:latin typeface="Forte" panose="03060902040502070203" pitchFamily="66" charset="0"/>
              </a:rPr>
              <a:t>John, … is a sleepwalker, is nice.</a:t>
            </a:r>
            <a:endParaRPr lang="pt-BR" sz="4000" b="1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7608888" y="5589589"/>
            <a:ext cx="2749550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4667250" y="5572125"/>
            <a:ext cx="285750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1809751" y="5572125"/>
            <a:ext cx="2665413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5303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399588" y="2414589"/>
            <a:ext cx="76200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ângulo 9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85750"/>
            <a:ext cx="214313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85750"/>
            <a:ext cx="214312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13324" name="Imagem 13" descr="animated-gifs-men-016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9" y="2708276"/>
            <a:ext cx="227012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72545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5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29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5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5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0"/>
                  </p:tgtEl>
                </p:cond>
              </p:nextCondLst>
            </p:seq>
          </p:childTnLst>
        </p:cTn>
      </p:par>
    </p:tnLst>
    <p:bldLst>
      <p:bldP spid="55298" grpId="0"/>
      <p:bldP spid="55299" grpId="0" animBg="1"/>
      <p:bldP spid="55301" grpId="0" animBg="1"/>
      <p:bldP spid="5530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288" y="260350"/>
            <a:ext cx="8229600" cy="1143000"/>
          </a:xfrm>
        </p:spPr>
        <p:txBody>
          <a:bodyPr/>
          <a:lstStyle/>
          <a:p>
            <a:pPr eaLnBrk="1" hangingPunct="1"/>
            <a:r>
              <a:rPr lang="pt-BR" sz="3400" b="1">
                <a:solidFill>
                  <a:schemeClr val="bg1"/>
                </a:solidFill>
                <a:latin typeface="Forte" panose="03060902040502070203" pitchFamily="66" charset="0"/>
              </a:rPr>
              <a:t>Van Gogh, … paintings are famous, didn’t have a studio like this.</a:t>
            </a:r>
            <a:endParaRPr lang="pt-BR" sz="3400" b="1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4656139" y="5589589"/>
            <a:ext cx="2592387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7453313" y="5572125"/>
            <a:ext cx="2736850" cy="9350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whose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3" name="AutoShape 5"/>
          <p:cNvSpPr>
            <a:spLocks noChangeArrowheads="1"/>
          </p:cNvSpPr>
          <p:nvPr/>
        </p:nvSpPr>
        <p:spPr bwMode="auto">
          <a:xfrm>
            <a:off x="1847851" y="5589589"/>
            <a:ext cx="2665413" cy="935037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black"/>
                </a:solidFill>
                <a:latin typeface="Arial" charset="0"/>
              </a:rPr>
              <a:t>which</a:t>
            </a:r>
            <a:endParaRPr lang="en-GB" sz="32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7967664" y="836613"/>
            <a:ext cx="2339975" cy="10795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Forte" panose="03060902040502070203" pitchFamily="66" charset="0"/>
              </a:rPr>
              <a:t>GREAT</a:t>
            </a:r>
          </a:p>
        </p:txBody>
      </p:sp>
      <p:pic>
        <p:nvPicPr>
          <p:cNvPr id="53255" name="Picture 7" descr="ARROW TO RIGHT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0" y="3043239"/>
            <a:ext cx="896938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ângulo 9"/>
          <p:cNvSpPr/>
          <p:nvPr/>
        </p:nvSpPr>
        <p:spPr>
          <a:xfrm>
            <a:off x="1524000" y="0"/>
            <a:ext cx="9144000" cy="2857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524001" y="285750"/>
            <a:ext cx="214313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738314" y="6643688"/>
            <a:ext cx="8929687" cy="214312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453688" y="285750"/>
            <a:ext cx="214312" cy="657225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PT">
              <a:solidFill>
                <a:prstClr val="white"/>
              </a:solidFill>
            </a:endParaRPr>
          </a:p>
        </p:txBody>
      </p:sp>
      <p:pic>
        <p:nvPicPr>
          <p:cNvPr id="14348" name="Imagem 14" descr="paint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39" y="1498600"/>
            <a:ext cx="2293937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76650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32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3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3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2"/>
                  </p:tgtEl>
                </p:cond>
              </p:nextCondLst>
            </p:seq>
          </p:childTnLst>
        </p:cTn>
      </p:par>
    </p:tnLst>
    <p:bldLst>
      <p:bldP spid="53250" grpId="0"/>
      <p:bldP spid="53251" grpId="0" animBg="1"/>
      <p:bldP spid="53253" grpId="0" animBg="1"/>
      <p:bldP spid="5325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5560" y="3495148"/>
            <a:ext cx="8204448" cy="1224136"/>
          </a:xfrm>
        </p:spPr>
        <p:txBody>
          <a:bodyPr>
            <a:noAutofit/>
          </a:bodyPr>
          <a:lstStyle/>
          <a:p>
            <a:pPr algn="ctr"/>
            <a:r>
              <a:rPr lang="en-GB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VERY MUCH</a:t>
            </a:r>
            <a:endParaRPr lang="en-GB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5F24-80B4-4896-9120-E4BB21D381B2}" type="slidenum">
              <a:rPr lang="en-GB" smtClean="0"/>
              <a:pPr/>
              <a:t>24</a:t>
            </a:fld>
            <a:endParaRPr lang="en-GB"/>
          </a:p>
        </p:txBody>
      </p:sp>
      <p:pic>
        <p:nvPicPr>
          <p:cNvPr id="21" name="Picture 20" descr="facebook_dark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3488" y="6076528"/>
            <a:ext cx="376808" cy="376808"/>
          </a:xfrm>
          <a:prstGeom prst="rect">
            <a:avLst/>
          </a:prstGeom>
        </p:spPr>
      </p:pic>
      <p:pic>
        <p:nvPicPr>
          <p:cNvPr id="22" name="Picture 21" descr="google_dark.pn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679632" y="6076528"/>
            <a:ext cx="376808" cy="376808"/>
          </a:xfrm>
          <a:prstGeom prst="rect">
            <a:avLst/>
          </a:prstGeom>
        </p:spPr>
      </p:pic>
      <p:pic>
        <p:nvPicPr>
          <p:cNvPr id="23" name="Picture 22" descr="in_dark.png">
            <a:hlinkClick r:id="rId6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47584" y="6076528"/>
            <a:ext cx="376808" cy="376808"/>
          </a:xfrm>
          <a:prstGeom prst="rect">
            <a:avLst/>
          </a:prstGeom>
        </p:spPr>
      </p:pic>
      <p:pic>
        <p:nvPicPr>
          <p:cNvPr id="24" name="Picture 23" descr="twitter02_dark.png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815536" y="6076528"/>
            <a:ext cx="376808" cy="37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87363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627</Words>
  <Application>Microsoft Office PowerPoint</Application>
  <PresentationFormat>Widescreen</PresentationFormat>
  <Paragraphs>146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7" baseType="lpstr">
      <vt:lpstr>Microsoft JhengHei</vt:lpstr>
      <vt:lpstr>Arial</vt:lpstr>
      <vt:lpstr>Berlin Sans FB Demi</vt:lpstr>
      <vt:lpstr>Calibri</vt:lpstr>
      <vt:lpstr>Century Gothic</vt:lpstr>
      <vt:lpstr>Comic Sans MS</vt:lpstr>
      <vt:lpstr>Forte</vt:lpstr>
      <vt:lpstr>Times New Roman</vt:lpstr>
      <vt:lpstr>Wingdings</vt:lpstr>
      <vt:lpstr>Wingdings 2</vt:lpstr>
      <vt:lpstr>Wingdings 3</vt:lpstr>
      <vt:lpstr>Wisp</vt:lpstr>
      <vt:lpstr>Tema de Office</vt:lpstr>
      <vt:lpstr>PowerPoint Presentation</vt:lpstr>
      <vt:lpstr>PowerPoint Presentation</vt:lpstr>
      <vt:lpstr>Relative Clause</vt:lpstr>
      <vt:lpstr>Relative Clause</vt:lpstr>
      <vt:lpstr>Relative Clause</vt:lpstr>
      <vt:lpstr>Relative Clause</vt:lpstr>
      <vt:lpstr>Relative Clause</vt:lpstr>
      <vt:lpstr>Relative Clause</vt:lpstr>
      <vt:lpstr>Relative Clause</vt:lpstr>
      <vt:lpstr>Relative Clause</vt:lpstr>
      <vt:lpstr>Relative Clause</vt:lpstr>
      <vt:lpstr>PowerPoint Presentation</vt:lpstr>
      <vt:lpstr>The children …are playing in the bedroom are my best friends..</vt:lpstr>
      <vt:lpstr>The plane… the boy is playing with was expensive.</vt:lpstr>
      <vt:lpstr>Mr. Smith, … wife is a nurse, goes to work on foot.</vt:lpstr>
      <vt:lpstr>Daisy, … has a lot of clothes, never knows what to wear.</vt:lpstr>
      <vt:lpstr>The girl… father is a teacher likes reading.</vt:lpstr>
      <vt:lpstr>The boy … is having breakfast is my brother.</vt:lpstr>
      <vt:lpstr>The man … children are playing is a farmer.</vt:lpstr>
      <vt:lpstr>Lucy, … loves computers, is a bad student.</vt:lpstr>
      <vt:lpstr>Marion, … brother is a singer, is a good student.</vt:lpstr>
      <vt:lpstr>John, … is a sleepwalker, is nice.</vt:lpstr>
      <vt:lpstr>Van Gogh, … paintings are famous, didn’t have a studio like this.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NEMOPHILA ĐINH</dc:creator>
  <cp:lastModifiedBy>NEMOPHILA ĐINH</cp:lastModifiedBy>
  <cp:revision>16</cp:revision>
  <cp:lastPrinted>2018-03-13T16:01:43Z</cp:lastPrinted>
  <dcterms:created xsi:type="dcterms:W3CDTF">2018-03-13T14:44:38Z</dcterms:created>
  <dcterms:modified xsi:type="dcterms:W3CDTF">2018-03-13T16:02:16Z</dcterms:modified>
</cp:coreProperties>
</file>